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58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64272359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Shape 13"/>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Shape 16"/>
          <p:cNvSpPr>
            <a:spLocks noGrp="1"/>
          </p:cNvSpPr>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Shape 17"/>
          <p:cNvSpPr>
            <a:spLocks noGrp="1"/>
          </p:cNvSpPr>
          <p:nvPr>
            <p:ph type="title"/>
          </p:nvPr>
        </p:nvSpPr>
        <p:spPr>
          <a:xfrm>
            <a:off x="508000" y="4140200"/>
            <a:ext cx="7200900" cy="2413000"/>
          </a:xfrm>
          <a:prstGeom prst="rect">
            <a:avLst/>
          </a:prstGeom>
        </p:spPr>
        <p:txBody>
          <a:bodyPr/>
          <a:lstStyle>
            <a:lvl1pPr algn="l"/>
          </a:lstStyle>
          <a:p>
            <a:r>
              <a:t>Title Text</a:t>
            </a:r>
          </a:p>
        </p:txBody>
      </p:sp>
      <p:sp>
        <p:nvSpPr>
          <p:cNvPr id="18" name="Shape 18"/>
          <p:cNvSpPr>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9" name="Shape 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Shape 107"/>
          <p:cNvSpPr>
            <a:spLocks noGrp="1"/>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–Johnny Appleseed</a:t>
            </a:r>
          </a:p>
        </p:txBody>
      </p:sp>
      <p:sp>
        <p:nvSpPr>
          <p:cNvPr id="108" name="Shape 108"/>
          <p:cNvSpPr>
            <a:spLocks noGrp="1"/>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9" name="Shape 10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Shape 116"/>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Shape 1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hape 1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Shape 26"/>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Shape 27"/>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Shape 28"/>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Shape 29"/>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Shape 30"/>
          <p:cNvSpPr>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Shape 31"/>
          <p:cNvSpPr>
            <a:spLocks noGrp="1"/>
          </p:cNvSpPr>
          <p:nvPr>
            <p:ph type="pic" idx="14"/>
          </p:nvPr>
        </p:nvSpPr>
        <p:spPr>
          <a:xfrm>
            <a:off x="596900" y="633461"/>
            <a:ext cx="11811000" cy="5207001"/>
          </a:xfrm>
          <a:prstGeom prst="rect">
            <a:avLst/>
          </a:prstGeom>
          <a:ln w="9525">
            <a:round/>
          </a:ln>
        </p:spPr>
        <p:txBody>
          <a:bodyPr lIns="91439" tIns="45719" rIns="91439" bIns="45719" anchor="t">
            <a:noAutofit/>
          </a:bodyPr>
          <a:lstStyle/>
          <a:p>
            <a:endParaRPr/>
          </a:p>
        </p:txBody>
      </p:sp>
      <p:sp>
        <p:nvSpPr>
          <p:cNvPr id="32" name="Shape 32"/>
          <p:cNvSpPr>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Shape 33"/>
          <p:cNvSpPr>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1" name="Shape 41"/>
          <p:cNvSpPr>
            <a:spLocks noGrp="1"/>
          </p:cNvSpPr>
          <p:nvPr>
            <p:ph type="title"/>
          </p:nvPr>
        </p:nvSpPr>
        <p:spPr>
          <a:xfrm>
            <a:off x="508000" y="3670300"/>
            <a:ext cx="11988800" cy="2413000"/>
          </a:xfrm>
          <a:prstGeom prst="rect">
            <a:avLst/>
          </a:prstGeom>
        </p:spPr>
        <p:txBody>
          <a:bodyPr/>
          <a:lstStyle/>
          <a:p>
            <a:r>
              <a:t>Title Text</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Shape 49"/>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Shape 50"/>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Shape 51"/>
          <p:cNvSpPr>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Shape 52"/>
          <p:cNvSpPr>
            <a:spLocks noGrp="1"/>
          </p:cNvSpPr>
          <p:nvPr>
            <p:ph type="pic" sz="half" idx="14"/>
          </p:nvPr>
        </p:nvSpPr>
        <p:spPr>
          <a:xfrm>
            <a:off x="6818219" y="647699"/>
            <a:ext cx="5588001" cy="8331201"/>
          </a:xfrm>
          <a:prstGeom prst="rect">
            <a:avLst/>
          </a:prstGeom>
          <a:ln w="9525">
            <a:round/>
          </a:ln>
        </p:spPr>
        <p:txBody>
          <a:bodyPr lIns="91439" tIns="45719" rIns="91439" bIns="45719" anchor="t">
            <a:noAutofit/>
          </a:bodyPr>
          <a:lstStyle/>
          <a:p>
            <a:endParaRPr/>
          </a:p>
        </p:txBody>
      </p:sp>
      <p:sp>
        <p:nvSpPr>
          <p:cNvPr id="53" name="Shape 53"/>
          <p:cNvSpPr>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Shape 54"/>
          <p:cNvSpPr>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r>
              <a:t>Title Text</a:t>
            </a:r>
          </a:p>
        </p:txBody>
      </p:sp>
      <p:sp>
        <p:nvSpPr>
          <p:cNvPr id="63" name="Shape 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Title Text</a:t>
            </a:r>
          </a:p>
        </p:txBody>
      </p:sp>
      <p:sp>
        <p:nvSpPr>
          <p:cNvPr id="71" name="Shape 7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Shape 79"/>
          <p:cNvSpPr>
            <a:spLocks noGrp="1"/>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endParaRPr/>
          </a:p>
        </p:txBody>
      </p:sp>
      <p:sp>
        <p:nvSpPr>
          <p:cNvPr id="80" name="Shape 80"/>
          <p:cNvSpPr>
            <a:spLocks noGrp="1"/>
          </p:cNvSpPr>
          <p:nvPr>
            <p:ph type="title"/>
          </p:nvPr>
        </p:nvSpPr>
        <p:spPr>
          <a:prstGeom prst="rect">
            <a:avLst/>
          </a:prstGeom>
        </p:spPr>
        <p:txBody>
          <a:bodyPr/>
          <a:lstStyle/>
          <a:p>
            <a:r>
              <a:t>Title Text</a:t>
            </a:r>
          </a:p>
        </p:txBody>
      </p:sp>
      <p:sp>
        <p:nvSpPr>
          <p:cNvPr id="81" name="Shape 81"/>
          <p:cNvSpPr>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Shape 89"/>
          <p:cNvSpPr>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6856319" y="4772799"/>
            <a:ext cx="5499101" cy="4229101"/>
          </a:xfrm>
          <a:prstGeom prst="rect">
            <a:avLst/>
          </a:prstGeom>
          <a:ln w="9525">
            <a:round/>
          </a:ln>
        </p:spPr>
        <p:txBody>
          <a:bodyPr lIns="91439" tIns="45719" rIns="91439" bIns="45719" anchor="t">
            <a:noAutofit/>
          </a:bodyPr>
          <a:lstStyle/>
          <a:p>
            <a:endParaRPr/>
          </a:p>
        </p:txBody>
      </p:sp>
      <p:sp>
        <p:nvSpPr>
          <p:cNvPr id="98" name="Shape 98"/>
          <p:cNvSpPr>
            <a:spLocks noGrp="1"/>
          </p:cNvSpPr>
          <p:nvPr>
            <p:ph type="pic" sz="quarter" idx="14"/>
          </p:nvPr>
        </p:nvSpPr>
        <p:spPr>
          <a:xfrm>
            <a:off x="6860562" y="609600"/>
            <a:ext cx="5499101" cy="3530600"/>
          </a:xfrm>
          <a:prstGeom prst="rect">
            <a:avLst/>
          </a:prstGeom>
          <a:ln w="9525">
            <a:round/>
          </a:ln>
        </p:spPr>
        <p:txBody>
          <a:bodyPr lIns="91439" tIns="45719" rIns="91439" bIns="45719" anchor="t">
            <a:noAutofit/>
          </a:bodyPr>
          <a:lstStyle/>
          <a:p>
            <a:endParaRPr/>
          </a:p>
        </p:txBody>
      </p:sp>
      <p:sp>
        <p:nvSpPr>
          <p:cNvPr id="99" name="Shape 99"/>
          <p:cNvSpPr>
            <a:spLocks noGrp="1"/>
          </p:cNvSpPr>
          <p:nvPr>
            <p:ph type="pic" sz="half" idx="15"/>
          </p:nvPr>
        </p:nvSpPr>
        <p:spPr>
          <a:xfrm>
            <a:off x="557119" y="609599"/>
            <a:ext cx="5588001" cy="8394701"/>
          </a:xfrm>
          <a:prstGeom prst="rect">
            <a:avLst/>
          </a:prstGeom>
          <a:ln w="9525">
            <a:round/>
          </a:ln>
        </p:spPr>
        <p:txBody>
          <a:bodyPr lIns="91439" tIns="45719" rIns="91439" bIns="45719" anchor="t">
            <a:noAutofit/>
          </a:bodyPr>
          <a:lstStyle/>
          <a:p>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ctrTitle"/>
          </p:nvPr>
        </p:nvSpPr>
        <p:spPr>
          <a:prstGeom prst="rect">
            <a:avLst/>
          </a:prstGeom>
        </p:spPr>
        <p:txBody>
          <a:bodyPr>
            <a:normAutofit fontScale="90000"/>
          </a:bodyPr>
          <a:lstStyle/>
          <a:p>
            <a:r>
              <a:rPr b="1" dirty="0"/>
              <a:t>The Multi-dimensional Gospel </a:t>
            </a:r>
          </a:p>
        </p:txBody>
      </p:sp>
      <p:sp>
        <p:nvSpPr>
          <p:cNvPr id="134" name="Shape 134"/>
          <p:cNvSpPr>
            <a:spLocks noGrp="1"/>
          </p:cNvSpPr>
          <p:nvPr>
            <p:ph type="subTitle" sz="quarter" idx="1"/>
          </p:nvPr>
        </p:nvSpPr>
        <p:spPr>
          <a:xfrm>
            <a:off x="8071678" y="4175539"/>
            <a:ext cx="4241800" cy="2413000"/>
          </a:xfrm>
          <a:prstGeom prst="rect">
            <a:avLst/>
          </a:prstGeom>
        </p:spPr>
        <p:txBody>
          <a:bodyPr>
            <a:normAutofit/>
          </a:bodyPr>
          <a:lstStyle/>
          <a:p>
            <a:r>
              <a:rPr sz="4500" b="1" dirty="0"/>
              <a:t>REDEMPTION</a:t>
            </a:r>
            <a:r>
              <a:rPr sz="4800" b="1" dirty="0"/>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prstGeom prst="rect">
            <a:avLst/>
          </a:prstGeom>
        </p:spPr>
        <p:txBody>
          <a:bodyPr/>
          <a:lstStyle/>
          <a:p>
            <a:r>
              <a:rPr b="1" dirty="0"/>
              <a:t>Romans 6:6-23</a:t>
            </a:r>
          </a:p>
        </p:txBody>
      </p:sp>
      <p:sp>
        <p:nvSpPr>
          <p:cNvPr id="161" name="Shape 161"/>
          <p:cNvSpPr>
            <a:spLocks noGrp="1"/>
          </p:cNvSpPr>
          <p:nvPr>
            <p:ph type="body" idx="1"/>
          </p:nvPr>
        </p:nvSpPr>
        <p:spPr>
          <a:xfrm>
            <a:off x="508000" y="2306770"/>
            <a:ext cx="11988800" cy="7197460"/>
          </a:xfrm>
          <a:prstGeom prst="rect">
            <a:avLst/>
          </a:prstGeom>
        </p:spPr>
        <p:txBody>
          <a:bodyPr>
            <a:normAutofit/>
          </a:bodyPr>
          <a:lstStyle>
            <a:lvl1pPr marL="0" indent="0">
              <a:buClrTx/>
              <a:buSzTx/>
              <a:buFontTx/>
              <a:buNone/>
            </a:lvl1pPr>
          </a:lstStyle>
          <a:p>
            <a:r>
              <a:rPr sz="4000" b="1" dirty="0"/>
              <a:t>15 What then? Are we to sin because we are not under law but under grace? By no means! 16 Do you not know that if you present yourselves to anyone as obedient slaves, you are slaves of the one whom you obey, either of sin, which leads to death, or of obedience, which leads to righteousness? 19 … so now present your members as slaves to righteousness leading to sanctification.</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prstGeom prst="rect">
            <a:avLst/>
          </a:prstGeom>
        </p:spPr>
        <p:txBody>
          <a:bodyPr/>
          <a:lstStyle/>
          <a:p>
            <a:r>
              <a:rPr b="1" dirty="0"/>
              <a:t>Romans 6:6-23</a:t>
            </a:r>
          </a:p>
        </p:txBody>
      </p:sp>
      <p:sp>
        <p:nvSpPr>
          <p:cNvPr id="164" name="Shape 164"/>
          <p:cNvSpPr>
            <a:spLocks noGrp="1"/>
          </p:cNvSpPr>
          <p:nvPr>
            <p:ph type="body" idx="1"/>
          </p:nvPr>
        </p:nvSpPr>
        <p:spPr>
          <a:xfrm>
            <a:off x="508000" y="2306770"/>
            <a:ext cx="11988800" cy="7197460"/>
          </a:xfrm>
          <a:prstGeom prst="rect">
            <a:avLst/>
          </a:prstGeom>
        </p:spPr>
        <p:txBody>
          <a:bodyPr>
            <a:normAutofit/>
          </a:bodyPr>
          <a:lstStyle>
            <a:lvl1pPr marL="0" indent="0">
              <a:buClrTx/>
              <a:buSzTx/>
              <a:buFontTx/>
              <a:buNone/>
            </a:lvl1pPr>
          </a:lstStyle>
          <a:p>
            <a:r>
              <a:rPr sz="4000" b="1" dirty="0"/>
              <a:t>20 For when you were slaves of sin, you were free in regard to righteousness. 21 But what fruit were you getting at that time from the things of which you are now ashamed? For the end of those things is death. 22 But now that you have been set free from sin and have become slaves of God, the fruit you get leads to sanctification and its end, eternal life. 23 For the wages of sin is death, but the free gift of God is eternal life in Christ Jesus our Lord.</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prstGeom prst="rect">
            <a:avLst/>
          </a:prstGeom>
        </p:spPr>
        <p:txBody>
          <a:bodyPr/>
          <a:lstStyle/>
          <a:p>
            <a:r>
              <a:rPr b="1" dirty="0"/>
              <a:t>Free People Fight</a:t>
            </a:r>
          </a:p>
        </p:txBody>
      </p:sp>
      <p:sp>
        <p:nvSpPr>
          <p:cNvPr id="167" name="Shape 167"/>
          <p:cNvSpPr>
            <a:spLocks noGrp="1"/>
          </p:cNvSpPr>
          <p:nvPr>
            <p:ph type="body" idx="1"/>
          </p:nvPr>
        </p:nvSpPr>
        <p:spPr>
          <a:xfrm>
            <a:off x="508000" y="2974710"/>
            <a:ext cx="11751403" cy="5861580"/>
          </a:xfrm>
          <a:prstGeom prst="rect">
            <a:avLst/>
          </a:prstGeom>
        </p:spPr>
        <p:txBody>
          <a:bodyPr>
            <a:noAutofit/>
          </a:bodyPr>
          <a:lstStyle/>
          <a:p>
            <a:r>
              <a:rPr sz="3500" b="1" dirty="0"/>
              <a:t>Fighting sin has a lot less to do with saying NO! Then it does with saying YES. If you say yes to all God wants to be for you - saying No to sin won’t be an issue because it can’t compete. If you say yes to all the ways God wants to use you for his righteous will - it will be easier to say no to sin. But that is the fight. The fight is trusting God, it’s saying yes to God, it’s doing the things that remind you of the beauty and greatness of the Gospel when you don’t want to. It’s doing the things that awaken you to the glory and beauty and power of God when you don’t want to. And it’s confessing the dullness of our hearts and crying out once again “Redeem me Lord.” </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ctrTitle"/>
          </p:nvPr>
        </p:nvSpPr>
        <p:spPr>
          <a:prstGeom prst="rect">
            <a:avLst/>
          </a:prstGeom>
        </p:spPr>
        <p:txBody>
          <a:bodyPr/>
          <a:lstStyle/>
          <a:p>
            <a:r>
              <a:rPr b="1" dirty="0"/>
              <a:t>Redemption </a:t>
            </a:r>
          </a:p>
        </p:txBody>
      </p:sp>
      <p:sp>
        <p:nvSpPr>
          <p:cNvPr id="170" name="Shape 170"/>
          <p:cNvSpPr>
            <a:spLocks noGrp="1"/>
          </p:cNvSpPr>
          <p:nvPr>
            <p:ph type="subTitle" sz="quarter" idx="1"/>
          </p:nvPr>
        </p:nvSpPr>
        <p:spPr>
          <a:xfrm>
            <a:off x="8050696" y="4140200"/>
            <a:ext cx="4471504" cy="2413000"/>
          </a:xfrm>
          <a:prstGeom prst="rect">
            <a:avLst/>
          </a:prstGeom>
        </p:spPr>
        <p:txBody>
          <a:bodyPr>
            <a:normAutofit/>
          </a:bodyPr>
          <a:lstStyle/>
          <a:p>
            <a:r>
              <a:rPr sz="3200" b="1" dirty="0"/>
              <a:t>Liberated to Make War </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title"/>
          </p:nvPr>
        </p:nvSpPr>
        <p:spPr>
          <a:prstGeom prst="rect">
            <a:avLst/>
          </a:prstGeom>
        </p:spPr>
        <p:txBody>
          <a:bodyPr/>
          <a:lstStyle/>
          <a:p>
            <a:r>
              <a:rPr b="1" dirty="0"/>
              <a:t>Colossians 1:12-14</a:t>
            </a:r>
          </a:p>
        </p:txBody>
      </p:sp>
      <p:sp>
        <p:nvSpPr>
          <p:cNvPr id="137" name="Shape 137"/>
          <p:cNvSpPr>
            <a:spLocks noGrp="1"/>
          </p:cNvSpPr>
          <p:nvPr>
            <p:ph type="body" idx="1"/>
          </p:nvPr>
        </p:nvSpPr>
        <p:spPr>
          <a:prstGeom prst="rect">
            <a:avLst/>
          </a:prstGeom>
        </p:spPr>
        <p:txBody>
          <a:bodyPr>
            <a:noAutofit/>
          </a:bodyPr>
          <a:lstStyle/>
          <a:p>
            <a:r>
              <a:rPr sz="4400" b="1" dirty="0"/>
              <a:t>[Give] thanks to the Father, who has qualified you to share in the inheritance of the saints in light. 13 He has delivered us from the </a:t>
            </a:r>
            <a:r>
              <a:rPr sz="4400" b="1" u="sng" dirty="0">
                <a:solidFill>
                  <a:srgbClr val="D93E2B"/>
                </a:solidFill>
              </a:rPr>
              <a:t>domain</a:t>
            </a:r>
            <a:r>
              <a:rPr sz="4400" b="1" dirty="0"/>
              <a:t> of darkness and transferred us to the kingdom of his beloved Son, 14 in whom we have </a:t>
            </a:r>
            <a:r>
              <a:rPr sz="4400" b="1" u="sng" dirty="0">
                <a:solidFill>
                  <a:srgbClr val="D93E2B"/>
                </a:solidFill>
              </a:rPr>
              <a:t>redemption</a:t>
            </a:r>
            <a:r>
              <a:rPr sz="4400" b="1" dirty="0"/>
              <a:t>, the forgiveness of sins.</a:t>
            </a:r>
          </a:p>
          <a:p>
            <a:r>
              <a:rPr sz="4400" b="1" dirty="0"/>
              <a:t>Redemption is being delivered from slavery to darkness and being transferred to the Kingdom of Jesus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prstGeom prst="rect">
            <a:avLst/>
          </a:prstGeom>
        </p:spPr>
        <p:txBody>
          <a:bodyPr/>
          <a:lstStyle/>
          <a:p>
            <a:r>
              <a:rPr b="1" dirty="0"/>
              <a:t>Old Testament Back Story</a:t>
            </a:r>
          </a:p>
        </p:txBody>
      </p:sp>
      <p:sp>
        <p:nvSpPr>
          <p:cNvPr id="140" name="Shape 140"/>
          <p:cNvSpPr>
            <a:spLocks noGrp="1"/>
          </p:cNvSpPr>
          <p:nvPr>
            <p:ph type="body" idx="1"/>
          </p:nvPr>
        </p:nvSpPr>
        <p:spPr>
          <a:xfrm>
            <a:off x="508000" y="2959100"/>
            <a:ext cx="11988800" cy="5097794"/>
          </a:xfrm>
          <a:prstGeom prst="rect">
            <a:avLst/>
          </a:prstGeom>
        </p:spPr>
        <p:txBody>
          <a:bodyPr>
            <a:noAutofit/>
          </a:bodyPr>
          <a:lstStyle/>
          <a:p>
            <a:r>
              <a:rPr sz="4000" b="1" dirty="0"/>
              <a:t>Genesis 1 - God created everything good</a:t>
            </a:r>
          </a:p>
          <a:p>
            <a:r>
              <a:rPr sz="4000" b="1" dirty="0"/>
              <a:t>Genesis 3 - Adam and Eve Sinned - Humanity Cursed </a:t>
            </a:r>
          </a:p>
          <a:p>
            <a:r>
              <a:rPr sz="4000" b="1" dirty="0"/>
              <a:t>Genesis 12 - Abraham and Sarah called to serve God</a:t>
            </a:r>
          </a:p>
          <a:p>
            <a:r>
              <a:rPr sz="4000" b="1" dirty="0"/>
              <a:t>Genesis 41 - Joseph saves Egypt and brings his family to live there</a:t>
            </a:r>
          </a:p>
          <a:p>
            <a:r>
              <a:rPr sz="4000" b="1" dirty="0"/>
              <a:t>Exodus 1 - Pharaoh enslaves Joseph’s family, the Israelites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4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prstGeom prst="rect">
            <a:avLst/>
          </a:prstGeom>
        </p:spPr>
        <p:txBody>
          <a:bodyPr/>
          <a:lstStyle/>
          <a:p>
            <a:r>
              <a:rPr b="1" dirty="0"/>
              <a:t>Old Testament Back Story</a:t>
            </a:r>
          </a:p>
        </p:txBody>
      </p:sp>
      <p:sp>
        <p:nvSpPr>
          <p:cNvPr id="143" name="Shape 143"/>
          <p:cNvSpPr>
            <a:spLocks noGrp="1"/>
          </p:cNvSpPr>
          <p:nvPr>
            <p:ph type="body" idx="1"/>
          </p:nvPr>
        </p:nvSpPr>
        <p:spPr>
          <a:xfrm>
            <a:off x="508000" y="2306770"/>
            <a:ext cx="11988800" cy="7197460"/>
          </a:xfrm>
          <a:prstGeom prst="rect">
            <a:avLst/>
          </a:prstGeom>
        </p:spPr>
        <p:txBody>
          <a:bodyPr>
            <a:normAutofit lnSpcReduction="10000"/>
          </a:bodyPr>
          <a:lstStyle/>
          <a:p>
            <a:pPr marL="0" indent="0">
              <a:buClrTx/>
              <a:buSzTx/>
              <a:buFontTx/>
              <a:buNone/>
            </a:pPr>
            <a:r>
              <a:rPr sz="4400" b="1" dirty="0"/>
              <a:t>Exodus 6:2-5 God spoke to Moses and said to him, “I am the Lord. 3 I appeared to Abraham, to Isaac, and to Jacob, as God Almighty, but by my name the Lord I did not make myself known to them. 4 I also established my covenant with them to give them the land of Canaan, the land in which they lived as sojourners. 5 Moreover, I have heard the groaning of the people of Israel whom the Egyptians hold as slaves, and I have remembered my covenant.</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prstGeom prst="rect">
            <a:avLst/>
          </a:prstGeom>
        </p:spPr>
        <p:txBody>
          <a:bodyPr/>
          <a:lstStyle/>
          <a:p>
            <a:r>
              <a:rPr b="1" dirty="0"/>
              <a:t>Old Testament Back Story</a:t>
            </a:r>
          </a:p>
        </p:txBody>
      </p:sp>
      <p:sp>
        <p:nvSpPr>
          <p:cNvPr id="146" name="Shape 146"/>
          <p:cNvSpPr>
            <a:spLocks noGrp="1"/>
          </p:cNvSpPr>
          <p:nvPr>
            <p:ph type="body" idx="1"/>
          </p:nvPr>
        </p:nvSpPr>
        <p:spPr>
          <a:xfrm>
            <a:off x="508000" y="2306770"/>
            <a:ext cx="11988800" cy="7197460"/>
          </a:xfrm>
          <a:prstGeom prst="rect">
            <a:avLst/>
          </a:prstGeom>
        </p:spPr>
        <p:txBody>
          <a:bodyPr>
            <a:noAutofit/>
          </a:bodyPr>
          <a:lstStyle/>
          <a:p>
            <a:pPr marL="0" indent="0">
              <a:buClrTx/>
              <a:buSzTx/>
              <a:buFontTx/>
              <a:buNone/>
            </a:pPr>
            <a:r>
              <a:rPr sz="3500" b="1" dirty="0"/>
              <a:t>Exodus 6:6-9 Say therefore to the people of Israel, ‘I am the Lord, and I will bring you out from under the burdens of the Egyptians, and I will deliver you from slavery to them, and I will redeem you with an outstretched arm and with great acts of judgment. 7 I will take you to be my people, and I will be your God, and you shall know that I am the Lord your God, who has brought you out from under the burdens of the Egyptians. 8 I will bring you into the land that I swore to give to Abraham, to Isaac, and to Jacob. I will give it to you for a possession. I am the Lord.’” 9 Moses spoke thus to the people of Israel, but they did not listen to Moses, because of their broken spirit and harsh slavery.</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prstGeom prst="rect">
            <a:avLst/>
          </a:prstGeom>
        </p:spPr>
        <p:txBody>
          <a:bodyPr/>
          <a:lstStyle/>
          <a:p>
            <a:r>
              <a:rPr b="1" dirty="0"/>
              <a:t>Redemption</a:t>
            </a:r>
          </a:p>
        </p:txBody>
      </p:sp>
      <p:sp>
        <p:nvSpPr>
          <p:cNvPr id="149" name="Shape 149"/>
          <p:cNvSpPr>
            <a:spLocks noGrp="1"/>
          </p:cNvSpPr>
          <p:nvPr>
            <p:ph type="body" sz="half" idx="1"/>
          </p:nvPr>
        </p:nvSpPr>
        <p:spPr>
          <a:xfrm>
            <a:off x="508000" y="3615082"/>
            <a:ext cx="11988800" cy="3472061"/>
          </a:xfrm>
          <a:prstGeom prst="rect">
            <a:avLst/>
          </a:prstGeom>
        </p:spPr>
        <p:txBody>
          <a:bodyPr>
            <a:noAutofit/>
          </a:bodyPr>
          <a:lstStyle/>
          <a:p>
            <a:r>
              <a:rPr sz="5400" b="1" dirty="0"/>
              <a:t>God’s liberating (redeeming) the Israelites from slavery had nothing to do with what they said, or did, or believed, or felt, but rather had everything to do with who He was and what he had promised to do for them.</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prstGeom prst="rect">
            <a:avLst/>
          </a:prstGeom>
        </p:spPr>
        <p:txBody>
          <a:bodyPr/>
          <a:lstStyle/>
          <a:p>
            <a:r>
              <a:rPr b="1" dirty="0"/>
              <a:t>Liberated to Make War</a:t>
            </a:r>
          </a:p>
        </p:txBody>
      </p:sp>
      <p:sp>
        <p:nvSpPr>
          <p:cNvPr id="152" name="Shape 152"/>
          <p:cNvSpPr>
            <a:spLocks noGrp="1"/>
          </p:cNvSpPr>
          <p:nvPr>
            <p:ph type="body" idx="1"/>
          </p:nvPr>
        </p:nvSpPr>
        <p:spPr>
          <a:xfrm>
            <a:off x="508000" y="2730500"/>
            <a:ext cx="11607139" cy="6350000"/>
          </a:xfrm>
          <a:prstGeom prst="rect">
            <a:avLst/>
          </a:prstGeom>
        </p:spPr>
        <p:txBody>
          <a:bodyPr>
            <a:noAutofit/>
          </a:bodyPr>
          <a:lstStyle/>
          <a:p>
            <a:r>
              <a:rPr sz="4000" b="1" dirty="0"/>
              <a:t>Exodus 16:3 “Would that we had died by the hand of the Lord in the land of Egypt, when we sat by the meat pots and ate bread to the full.” </a:t>
            </a:r>
          </a:p>
          <a:p>
            <a:r>
              <a:rPr sz="4000" b="1" dirty="0"/>
              <a:t>Numbers 11:4-6 “And the people of Israel also wept again and said, “Oh that we had meat to eat! We remember the fish we ate in Egypt that cost nothing, the cucumbers, the melons, the leeks, the onions, and the garlic. But now our strength is dried up, and there is nothing at all but this manna to look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b="1" dirty="0"/>
              <a:t>Romans 6:6-23</a:t>
            </a:r>
          </a:p>
        </p:txBody>
      </p:sp>
      <p:sp>
        <p:nvSpPr>
          <p:cNvPr id="155" name="Shape 155"/>
          <p:cNvSpPr>
            <a:spLocks noGrp="1"/>
          </p:cNvSpPr>
          <p:nvPr>
            <p:ph type="body" idx="1"/>
          </p:nvPr>
        </p:nvSpPr>
        <p:spPr>
          <a:xfrm>
            <a:off x="508000" y="2306770"/>
            <a:ext cx="11988800" cy="7197460"/>
          </a:xfrm>
          <a:prstGeom prst="rect">
            <a:avLst/>
          </a:prstGeom>
        </p:spPr>
        <p:txBody>
          <a:bodyPr>
            <a:normAutofit/>
          </a:bodyPr>
          <a:lstStyle>
            <a:lvl1pPr marL="0" indent="0">
              <a:buClrTx/>
              <a:buSzTx/>
              <a:buFontTx/>
              <a:buNone/>
            </a:lvl1pPr>
          </a:lstStyle>
          <a:p>
            <a:r>
              <a:rPr sz="3800" b="1" dirty="0"/>
              <a:t>6 We know that our old self was crucified with him in order that the body of sin might be brought to nothing, so that we would no longer be enslaved to sin. 7 For one who has died has been set free from sin. 8 Now if we have died with Christ, we believe that we will also live with him. 9 We know that Christ, being raised from the dead, will never die again; death no longer has dominion over him. 10 For the death he died he died to sin, once for all, but the life he lives he lives to God. 11 So you also must consider yourselves dead to sin and alive to God in Christ Jesus.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prstGeom prst="rect">
            <a:avLst/>
          </a:prstGeom>
        </p:spPr>
        <p:txBody>
          <a:bodyPr/>
          <a:lstStyle/>
          <a:p>
            <a:r>
              <a:rPr b="1" dirty="0"/>
              <a:t>Romans 6:6-23</a:t>
            </a:r>
          </a:p>
        </p:txBody>
      </p:sp>
      <p:sp>
        <p:nvSpPr>
          <p:cNvPr id="158" name="Shape 158"/>
          <p:cNvSpPr>
            <a:spLocks noGrp="1"/>
          </p:cNvSpPr>
          <p:nvPr>
            <p:ph type="body" idx="1"/>
          </p:nvPr>
        </p:nvSpPr>
        <p:spPr>
          <a:xfrm>
            <a:off x="508000" y="2306770"/>
            <a:ext cx="11988800" cy="7197460"/>
          </a:xfrm>
          <a:prstGeom prst="rect">
            <a:avLst/>
          </a:prstGeom>
        </p:spPr>
        <p:txBody>
          <a:bodyPr>
            <a:normAutofit/>
          </a:bodyPr>
          <a:lstStyle>
            <a:lvl1pPr marL="0" indent="0">
              <a:buClrTx/>
              <a:buSzTx/>
              <a:buFontTx/>
              <a:buNone/>
            </a:lvl1pPr>
          </a:lstStyle>
          <a:p>
            <a:r>
              <a:rPr sz="4000" b="1" dirty="0"/>
              <a:t>12 Let not sin therefore reign in your mortal body, to make you obey its passions. 13 Do not present your members to sin as instruments for unrighteousness, but present yourselves to God as those who have been brought from death to life, and your members to God as instruments for righteousness. 14 For sin will have no dominion over you, since you are not under law but under grace.</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39</TotalTime>
  <Words>1125</Words>
  <Application>Microsoft Office PowerPoint</Application>
  <PresentationFormat>Custom</PresentationFormat>
  <Paragraphs>32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Bodoni SvtyTwo ITC TT-Book</vt:lpstr>
      <vt:lpstr>Helvetica</vt:lpstr>
      <vt:lpstr>Helvetica Neue</vt:lpstr>
      <vt:lpstr>Palatino</vt:lpstr>
      <vt:lpstr>Zapf Dingbats</vt:lpstr>
      <vt:lpstr>New_Template4</vt:lpstr>
      <vt:lpstr>The Multi-dimensional Gospel </vt:lpstr>
      <vt:lpstr>Colossians 1:12-14</vt:lpstr>
      <vt:lpstr>Old Testament Back Story</vt:lpstr>
      <vt:lpstr>Old Testament Back Story</vt:lpstr>
      <vt:lpstr>Old Testament Back Story</vt:lpstr>
      <vt:lpstr>Redemption</vt:lpstr>
      <vt:lpstr>Liberated to Make War</vt:lpstr>
      <vt:lpstr>Romans 6:6-23</vt:lpstr>
      <vt:lpstr>Romans 6:6-23</vt:lpstr>
      <vt:lpstr>Romans 6:6-23</vt:lpstr>
      <vt:lpstr>Romans 6:6-23</vt:lpstr>
      <vt:lpstr>Free People Fight</vt:lpstr>
      <vt:lpstr>Redemption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Multi-dimensional Gospel</dc:title>
  <dc:creator>mary holdahl</dc:creator>
  <cp:lastModifiedBy>mary holdahl</cp:lastModifiedBy>
  <cp:revision>6</cp:revision>
  <dcterms:modified xsi:type="dcterms:W3CDTF">2022-01-21T18:27:37Z</dcterms:modified>
</cp:coreProperties>
</file>