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8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Shape 13"/>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Shape 16"/>
          <p:cNvSpPr>
            <a:spLocks noGrp="1"/>
          </p:cNvSpPr>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Shape 17"/>
          <p:cNvSpPr>
            <a:spLocks noGrp="1"/>
          </p:cNvSpPr>
          <p:nvPr>
            <p:ph type="title"/>
          </p:nvPr>
        </p:nvSpPr>
        <p:spPr>
          <a:xfrm>
            <a:off x="508000" y="4140200"/>
            <a:ext cx="7200900" cy="2413000"/>
          </a:xfrm>
          <a:prstGeom prst="rect">
            <a:avLst/>
          </a:prstGeom>
        </p:spPr>
        <p:txBody>
          <a:bodyPr/>
          <a:lstStyle>
            <a:lvl1pPr algn="l"/>
          </a:lstStyle>
          <a:p>
            <a:r>
              <a:t>Title Text</a:t>
            </a:r>
          </a:p>
        </p:txBody>
      </p:sp>
      <p:sp>
        <p:nvSpPr>
          <p:cNvPr id="18" name="Shape 18"/>
          <p:cNvSpPr>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9" name="Shape 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Shape 107"/>
          <p:cNvSpPr>
            <a:spLocks noGrp="1"/>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–Johnny Appleseed</a:t>
            </a:r>
          </a:p>
        </p:txBody>
      </p:sp>
      <p:sp>
        <p:nvSpPr>
          <p:cNvPr id="108" name="Shape 108"/>
          <p:cNvSpPr>
            <a:spLocks noGrp="1"/>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9" name="Shape 10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Shape 116"/>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Shape 1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hape 1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Shape 26"/>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Shape 27"/>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Shape 28"/>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Shape 29"/>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Shape 30"/>
          <p:cNvSpPr>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Shape 31"/>
          <p:cNvSpPr>
            <a:spLocks noGrp="1"/>
          </p:cNvSpPr>
          <p:nvPr>
            <p:ph type="pic" idx="14"/>
          </p:nvPr>
        </p:nvSpPr>
        <p:spPr>
          <a:xfrm>
            <a:off x="596900" y="633461"/>
            <a:ext cx="11811000" cy="5207001"/>
          </a:xfrm>
          <a:prstGeom prst="rect">
            <a:avLst/>
          </a:prstGeom>
          <a:ln w="9525">
            <a:round/>
          </a:ln>
        </p:spPr>
        <p:txBody>
          <a:bodyPr lIns="91439" tIns="45719" rIns="91439" bIns="45719" anchor="t">
            <a:noAutofit/>
          </a:bodyPr>
          <a:lstStyle/>
          <a:p>
            <a:endParaRPr/>
          </a:p>
        </p:txBody>
      </p:sp>
      <p:sp>
        <p:nvSpPr>
          <p:cNvPr id="32" name="Shape 32"/>
          <p:cNvSpPr>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Shape 33"/>
          <p:cNvSpPr>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1" name="Shape 41"/>
          <p:cNvSpPr>
            <a:spLocks noGrp="1"/>
          </p:cNvSpPr>
          <p:nvPr>
            <p:ph type="title"/>
          </p:nvPr>
        </p:nvSpPr>
        <p:spPr>
          <a:xfrm>
            <a:off x="508000" y="3670300"/>
            <a:ext cx="11988800" cy="2413000"/>
          </a:xfrm>
          <a:prstGeom prst="rect">
            <a:avLst/>
          </a:prstGeom>
        </p:spPr>
        <p:txBody>
          <a:bodyPr/>
          <a:lstStyle/>
          <a:p>
            <a:r>
              <a:t>Title Text</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Shape 49"/>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Shape 50"/>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Shape 51"/>
          <p:cNvSpPr>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Shape 52"/>
          <p:cNvSpPr>
            <a:spLocks noGrp="1"/>
          </p:cNvSpPr>
          <p:nvPr>
            <p:ph type="pic" sz="half" idx="14"/>
          </p:nvPr>
        </p:nvSpPr>
        <p:spPr>
          <a:xfrm>
            <a:off x="6818219" y="647699"/>
            <a:ext cx="5588001" cy="8331201"/>
          </a:xfrm>
          <a:prstGeom prst="rect">
            <a:avLst/>
          </a:prstGeom>
          <a:ln w="9525">
            <a:round/>
          </a:ln>
        </p:spPr>
        <p:txBody>
          <a:bodyPr lIns="91439" tIns="45719" rIns="91439" bIns="45719" anchor="t">
            <a:noAutofit/>
          </a:bodyPr>
          <a:lstStyle/>
          <a:p>
            <a:endParaRPr/>
          </a:p>
        </p:txBody>
      </p:sp>
      <p:sp>
        <p:nvSpPr>
          <p:cNvPr id="53" name="Shape 53"/>
          <p:cNvSpPr>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Shape 54"/>
          <p:cNvSpPr>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r>
              <a:t>Title Text</a:t>
            </a:r>
          </a:p>
        </p:txBody>
      </p:sp>
      <p:sp>
        <p:nvSpPr>
          <p:cNvPr id="63" name="Shape 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Title Text</a:t>
            </a:r>
          </a:p>
        </p:txBody>
      </p:sp>
      <p:sp>
        <p:nvSpPr>
          <p:cNvPr id="71" name="Shape 7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Shape 79"/>
          <p:cNvSpPr>
            <a:spLocks noGrp="1"/>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endParaRPr/>
          </a:p>
        </p:txBody>
      </p:sp>
      <p:sp>
        <p:nvSpPr>
          <p:cNvPr id="80" name="Shape 80"/>
          <p:cNvSpPr>
            <a:spLocks noGrp="1"/>
          </p:cNvSpPr>
          <p:nvPr>
            <p:ph type="title"/>
          </p:nvPr>
        </p:nvSpPr>
        <p:spPr>
          <a:prstGeom prst="rect">
            <a:avLst/>
          </a:prstGeom>
        </p:spPr>
        <p:txBody>
          <a:bodyPr/>
          <a:lstStyle/>
          <a:p>
            <a:r>
              <a:t>Title Text</a:t>
            </a:r>
          </a:p>
        </p:txBody>
      </p:sp>
      <p:sp>
        <p:nvSpPr>
          <p:cNvPr id="81" name="Shape 81"/>
          <p:cNvSpPr>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Shape 89"/>
          <p:cNvSpPr>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6856319" y="4772799"/>
            <a:ext cx="5499101" cy="4229101"/>
          </a:xfrm>
          <a:prstGeom prst="rect">
            <a:avLst/>
          </a:prstGeom>
          <a:ln w="9525">
            <a:round/>
          </a:ln>
        </p:spPr>
        <p:txBody>
          <a:bodyPr lIns="91439" tIns="45719" rIns="91439" bIns="45719" anchor="t">
            <a:noAutofit/>
          </a:bodyPr>
          <a:lstStyle/>
          <a:p>
            <a:endParaRPr/>
          </a:p>
        </p:txBody>
      </p:sp>
      <p:sp>
        <p:nvSpPr>
          <p:cNvPr id="98" name="Shape 98"/>
          <p:cNvSpPr>
            <a:spLocks noGrp="1"/>
          </p:cNvSpPr>
          <p:nvPr>
            <p:ph type="pic" sz="quarter" idx="14"/>
          </p:nvPr>
        </p:nvSpPr>
        <p:spPr>
          <a:xfrm>
            <a:off x="6860562" y="609600"/>
            <a:ext cx="5499101" cy="3530600"/>
          </a:xfrm>
          <a:prstGeom prst="rect">
            <a:avLst/>
          </a:prstGeom>
          <a:ln w="9525">
            <a:round/>
          </a:ln>
        </p:spPr>
        <p:txBody>
          <a:bodyPr lIns="91439" tIns="45719" rIns="91439" bIns="45719" anchor="t">
            <a:noAutofit/>
          </a:bodyPr>
          <a:lstStyle/>
          <a:p>
            <a:endParaRPr/>
          </a:p>
        </p:txBody>
      </p:sp>
      <p:sp>
        <p:nvSpPr>
          <p:cNvPr id="99" name="Shape 99"/>
          <p:cNvSpPr>
            <a:spLocks noGrp="1"/>
          </p:cNvSpPr>
          <p:nvPr>
            <p:ph type="pic" sz="half" idx="15"/>
          </p:nvPr>
        </p:nvSpPr>
        <p:spPr>
          <a:xfrm>
            <a:off x="557119" y="609599"/>
            <a:ext cx="5588001" cy="8394701"/>
          </a:xfrm>
          <a:prstGeom prst="rect">
            <a:avLst/>
          </a:prstGeom>
          <a:ln w="9525">
            <a:round/>
          </a:ln>
        </p:spPr>
        <p:txBody>
          <a:bodyPr lIns="91439" tIns="45719" rIns="91439" bIns="45719" anchor="t">
            <a:noAutofit/>
          </a:bodyPr>
          <a:lstStyle/>
          <a:p>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ctrTitle"/>
          </p:nvPr>
        </p:nvSpPr>
        <p:spPr>
          <a:prstGeom prst="rect">
            <a:avLst/>
          </a:prstGeom>
        </p:spPr>
        <p:txBody>
          <a:bodyPr>
            <a:noAutofit/>
          </a:bodyPr>
          <a:lstStyle/>
          <a:p>
            <a:r>
              <a:rPr sz="8800" b="1" dirty="0"/>
              <a:t>God’s Big Story </a:t>
            </a:r>
          </a:p>
          <a:p>
            <a:r>
              <a:rPr sz="8800" b="1" dirty="0"/>
              <a:t>Part Two</a:t>
            </a:r>
          </a:p>
        </p:txBody>
      </p:sp>
      <p:sp>
        <p:nvSpPr>
          <p:cNvPr id="134" name="Shape 134"/>
          <p:cNvSpPr>
            <a:spLocks noGrp="1"/>
          </p:cNvSpPr>
          <p:nvPr>
            <p:ph type="subTitle" sz="quarter" idx="1"/>
          </p:nvPr>
        </p:nvSpPr>
        <p:spPr>
          <a:prstGeom prst="rect">
            <a:avLst/>
          </a:prstGeom>
        </p:spPr>
        <p:txBody>
          <a:bodyPr>
            <a:normAutofit/>
          </a:bodyPr>
          <a:lstStyle/>
          <a:p>
            <a:r>
              <a:rPr sz="2800" b="1" dirty="0"/>
              <a:t>Plausible Arguments, Postmodernism, and How to Avoid Philosophical Captivity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prstGeom prst="rect">
            <a:avLst/>
          </a:prstGeom>
        </p:spPr>
        <p:txBody>
          <a:bodyPr>
            <a:normAutofit/>
          </a:bodyPr>
          <a:lstStyle/>
          <a:p>
            <a:r>
              <a:rPr sz="8000" b="1" dirty="0"/>
              <a:t>Colossians 1:28-29</a:t>
            </a:r>
          </a:p>
        </p:txBody>
      </p:sp>
      <p:sp>
        <p:nvSpPr>
          <p:cNvPr id="166" name="Shape 166"/>
          <p:cNvSpPr>
            <a:spLocks noGrp="1"/>
          </p:cNvSpPr>
          <p:nvPr>
            <p:ph type="body" idx="1"/>
          </p:nvPr>
        </p:nvSpPr>
        <p:spPr>
          <a:prstGeom prst="rect">
            <a:avLst/>
          </a:prstGeom>
        </p:spPr>
        <p:txBody>
          <a:bodyPr>
            <a:normAutofit/>
          </a:bodyPr>
          <a:lstStyle/>
          <a:p>
            <a:pPr marL="0" indent="0">
              <a:buClrTx/>
              <a:buSzTx/>
              <a:buFontTx/>
              <a:buNone/>
            </a:pPr>
            <a:r>
              <a:rPr sz="4400" b="1" dirty="0"/>
              <a:t>28 Him (Jesus Christ) we proclaim, warning everyone and teaching everyone with all wisdom, that we may present everyone mature in Christ. 29 For this I toil, struggling with all his energy that he powerfully works within me.</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prstGeom prst="rect">
            <a:avLst/>
          </a:prstGeom>
        </p:spPr>
        <p:txBody>
          <a:bodyPr>
            <a:normAutofit/>
          </a:bodyPr>
          <a:lstStyle/>
          <a:p>
            <a:r>
              <a:rPr sz="8000" b="1" dirty="0"/>
              <a:t>Colossians 2:1-7</a:t>
            </a:r>
          </a:p>
        </p:txBody>
      </p:sp>
      <p:sp>
        <p:nvSpPr>
          <p:cNvPr id="169" name="Shape 169"/>
          <p:cNvSpPr>
            <a:spLocks noGrp="1"/>
          </p:cNvSpPr>
          <p:nvPr>
            <p:ph type="body" idx="1"/>
          </p:nvPr>
        </p:nvSpPr>
        <p:spPr>
          <a:prstGeom prst="rect">
            <a:avLst/>
          </a:prstGeom>
        </p:spPr>
        <p:txBody>
          <a:bodyPr>
            <a:normAutofit/>
          </a:bodyPr>
          <a:lstStyle/>
          <a:p>
            <a:pPr marL="0" indent="0" defTabSz="578358">
              <a:spcBef>
                <a:spcPts val="2300"/>
              </a:spcBef>
              <a:buClrTx/>
              <a:buSzTx/>
              <a:buFontTx/>
              <a:buNone/>
              <a:defRPr sz="3564"/>
            </a:pPr>
            <a:r>
              <a:rPr b="1" dirty="0"/>
              <a:t>For I want you to know how great a struggle I have for you … that (your) hearts may be encouraged, being knit together in love, to reach all the riches of full assurance of understanding and the knowledge of God's mystery, which is Christ, in whom are hidden all the treasures of wisdom and knowledge. I say this in order that no one may delude you with plausible arguments. … Therefore, as you received Christ Jesus the Lord, so walk in him, rooted and built up in him and established in the faith, just as you were taught, abounding in thanksgiving.</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body" idx="14"/>
          </p:nvPr>
        </p:nvSpPr>
        <p:spPr>
          <a:xfrm>
            <a:off x="1270000" y="3204588"/>
            <a:ext cx="10464800" cy="2811026"/>
          </a:xfrm>
          <a:prstGeom prst="rect">
            <a:avLst/>
          </a:prstGeom>
        </p:spPr>
        <p:txBody>
          <a:bodyPr/>
          <a:lstStyle/>
          <a:p>
            <a:r>
              <a:rPr dirty="0"/>
              <a:t> </a:t>
            </a:r>
            <a:r>
              <a:rPr sz="4400" b="1" dirty="0"/>
              <a:t>If we make a false dichotomy between love and knowledge we will either be a bunch of doctrinally sound jerks or a bunch of loving heretics</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body" idx="14"/>
          </p:nvPr>
        </p:nvSpPr>
        <p:spPr>
          <a:xfrm>
            <a:off x="1270000" y="557708"/>
            <a:ext cx="10464800" cy="8104783"/>
          </a:xfrm>
          <a:prstGeom prst="rect">
            <a:avLst/>
          </a:prstGeom>
        </p:spPr>
        <p:txBody>
          <a:bodyPr/>
          <a:lstStyle/>
          <a:p>
            <a:r>
              <a:rPr sz="4000" b="1" dirty="0"/>
              <a:t>Make sure that the sources of your truth (the people and institution) are proclaiming Christ in order to present you holy to God. Make sure that you are part of a community that is growing in sacrificially loving one another towards a full understanding and full condition about what Jesus taught and modeled. Next, use your gifts to help the whole body grow stronger not just the part of it that is just like you. And lastly let God’s big story: Creation, Fall, Redemption, New Creation be the grid you use to see and understand everything.</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title"/>
          </p:nvPr>
        </p:nvSpPr>
        <p:spPr>
          <a:prstGeom prst="rect">
            <a:avLst/>
          </a:prstGeom>
        </p:spPr>
        <p:txBody>
          <a:bodyPr>
            <a:normAutofit/>
          </a:bodyPr>
          <a:lstStyle/>
          <a:p>
            <a:r>
              <a:rPr sz="8000" b="1" dirty="0"/>
              <a:t>Colossians 1:24-2:8</a:t>
            </a:r>
          </a:p>
        </p:txBody>
      </p:sp>
      <p:sp>
        <p:nvSpPr>
          <p:cNvPr id="137" name="Shape 137"/>
          <p:cNvSpPr>
            <a:spLocks noGrp="1"/>
          </p:cNvSpPr>
          <p:nvPr>
            <p:ph type="body" idx="1"/>
          </p:nvPr>
        </p:nvSpPr>
        <p:spPr>
          <a:prstGeom prst="rect">
            <a:avLst/>
          </a:prstGeom>
        </p:spPr>
        <p:txBody>
          <a:bodyPr>
            <a:noAutofit/>
          </a:bodyPr>
          <a:lstStyle>
            <a:lvl1pPr marL="0" indent="0">
              <a:buClrTx/>
              <a:buSzTx/>
              <a:buFontTx/>
              <a:buNone/>
            </a:lvl1pPr>
          </a:lstStyle>
          <a:p>
            <a:r>
              <a:rPr sz="4400" b="1" dirty="0"/>
              <a:t>24 Now I rejoice in my sufferings for your sake, and in my flesh I am filling up what is lacking in Christ's afflictions for the sake of his body, that is, the church, … 28 [Jesus Christ] we proclaim, warning everyone and teaching everyone with all wisdom, that we may present everyone mature in Christ. 29 For this I toil, struggling with all his energy that he powerfully works within me.</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prstGeom prst="rect">
            <a:avLst/>
          </a:prstGeom>
        </p:spPr>
        <p:txBody>
          <a:bodyPr>
            <a:noAutofit/>
          </a:bodyPr>
          <a:lstStyle/>
          <a:p>
            <a:r>
              <a:rPr sz="8800" b="1" dirty="0"/>
              <a:t>Colossians 1:24-2:8</a:t>
            </a:r>
          </a:p>
        </p:txBody>
      </p:sp>
      <p:sp>
        <p:nvSpPr>
          <p:cNvPr id="140" name="Shape 140"/>
          <p:cNvSpPr>
            <a:spLocks noGrp="1"/>
          </p:cNvSpPr>
          <p:nvPr>
            <p:ph type="body" idx="1"/>
          </p:nvPr>
        </p:nvSpPr>
        <p:spPr>
          <a:prstGeom prst="rect">
            <a:avLst/>
          </a:prstGeom>
        </p:spPr>
        <p:txBody>
          <a:bodyPr>
            <a:normAutofit fontScale="92500"/>
          </a:bodyPr>
          <a:lstStyle>
            <a:lvl1pPr marL="0" indent="0">
              <a:buClrTx/>
              <a:buSzTx/>
              <a:buFontTx/>
              <a:buNone/>
            </a:lvl1pPr>
          </a:lstStyle>
          <a:p>
            <a:r>
              <a:rPr dirty="0"/>
              <a:t> </a:t>
            </a:r>
            <a:r>
              <a:rPr sz="4000" b="1" dirty="0"/>
              <a:t>For I want you to know how great a struggle I have for you … 2 that [your] hearts may be encouraged, being knit together in love, to reach all the riches of full assurance of understanding and the knowledge of God's mystery, which is Christ, … 4 I say this in order that no one may delude you with plausible arguments. …8 See to it that no one takes you captive by philosophy and empty deceit, according to human tradition, according to the elemental spirits of the world, and not according to Christ.</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xfrm>
            <a:off x="508000" y="800100"/>
            <a:ext cx="5905699" cy="1219200"/>
          </a:xfrm>
          <a:prstGeom prst="rect">
            <a:avLst/>
          </a:prstGeom>
        </p:spPr>
        <p:txBody>
          <a:bodyPr>
            <a:normAutofit fontScale="90000"/>
          </a:bodyPr>
          <a:lstStyle/>
          <a:p>
            <a:r>
              <a:rPr sz="8800" b="1" dirty="0"/>
              <a:t>Vulnerable</a:t>
            </a:r>
            <a:r>
              <a:rPr dirty="0"/>
              <a:t> </a:t>
            </a:r>
          </a:p>
        </p:txBody>
      </p:sp>
      <p:sp>
        <p:nvSpPr>
          <p:cNvPr id="143" name="Shape 143"/>
          <p:cNvSpPr>
            <a:spLocks noGrp="1"/>
          </p:cNvSpPr>
          <p:nvPr>
            <p:ph type="body" sz="half" idx="1"/>
          </p:nvPr>
        </p:nvSpPr>
        <p:spPr>
          <a:prstGeom prst="rect">
            <a:avLst/>
          </a:prstGeom>
        </p:spPr>
        <p:txBody>
          <a:bodyPr>
            <a:normAutofit/>
          </a:bodyPr>
          <a:lstStyle/>
          <a:p>
            <a:r>
              <a:rPr sz="4400" b="1" dirty="0"/>
              <a:t>Paul wants us to remember our faith vulnerability </a:t>
            </a:r>
          </a:p>
          <a:p>
            <a:r>
              <a:rPr sz="4400" b="1" dirty="0"/>
              <a:t>wrong things can sound right to us</a:t>
            </a:r>
          </a:p>
          <a:p>
            <a:r>
              <a:rPr sz="4400" b="1" dirty="0"/>
              <a:t>ideas can be like prisons</a:t>
            </a:r>
          </a:p>
        </p:txBody>
      </p:sp>
      <p:grpSp>
        <p:nvGrpSpPr>
          <p:cNvPr id="146" name="Group 146"/>
          <p:cNvGrpSpPr/>
          <p:nvPr/>
        </p:nvGrpSpPr>
        <p:grpSpPr>
          <a:xfrm>
            <a:off x="6691219" y="558799"/>
            <a:ext cx="5842001" cy="8661401"/>
            <a:chOff x="0" y="0"/>
            <a:chExt cx="5842000" cy="8661400"/>
          </a:xfrm>
        </p:grpSpPr>
        <p:pic>
          <p:nvPicPr>
            <p:cNvPr id="145" name="pasted-image.jpg"/>
            <p:cNvPicPr>
              <a:picLocks noChangeAspect="1"/>
            </p:cNvPicPr>
            <p:nvPr/>
          </p:nvPicPr>
          <p:blipFill>
            <a:blip r:embed="rId2"/>
            <a:srcRect t="501" b="501"/>
            <a:stretch>
              <a:fillRect/>
            </a:stretch>
          </p:blipFill>
          <p:spPr>
            <a:xfrm>
              <a:off x="127000" y="88900"/>
              <a:ext cx="5588000" cy="8331200"/>
            </a:xfrm>
            <a:prstGeom prst="rect">
              <a:avLst/>
            </a:prstGeom>
            <a:ln>
              <a:noFill/>
            </a:ln>
            <a:effectLst/>
          </p:spPr>
        </p:pic>
        <p:pic>
          <p:nvPicPr>
            <p:cNvPr id="144" name="Picture 143"/>
            <p:cNvPicPr>
              <a:picLocks/>
            </p:cNvPicPr>
            <p:nvPr/>
          </p:nvPicPr>
          <p:blipFill>
            <a:blip r:embed="rId3"/>
            <a:stretch>
              <a:fillRect/>
            </a:stretch>
          </p:blipFill>
          <p:spPr>
            <a:xfrm>
              <a:off x="0" y="0"/>
              <a:ext cx="5842000" cy="8661400"/>
            </a:xfrm>
            <a:prstGeom prst="rect">
              <a:avLst/>
            </a:prstGeom>
            <a:effectLst/>
          </p:spPr>
        </p:pic>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4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4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Placeholder 147"/>
          <p:cNvPicPr>
            <a:picLocks noGrp="1"/>
          </p:cNvPicPr>
          <p:nvPr>
            <p:ph type="pic" idx="13"/>
          </p:nvPr>
        </p:nvPicPr>
        <p:blipFill>
          <a:blip r:embed="rId2"/>
          <a:stretch>
            <a:fillRect/>
          </a:stretch>
        </p:blipFill>
        <p:spPr>
          <a:xfrm>
            <a:off x="6729319" y="4683899"/>
            <a:ext cx="5753101" cy="4559301"/>
          </a:xfrm>
          <a:prstGeom prst="rect">
            <a:avLst/>
          </a:prstGeom>
        </p:spPr>
      </p:pic>
      <p:pic>
        <p:nvPicPr>
          <p:cNvPr id="149" name="Picture Placeholder 148"/>
          <p:cNvPicPr>
            <a:picLocks noGrp="1"/>
          </p:cNvPicPr>
          <p:nvPr>
            <p:ph type="pic" idx="14"/>
          </p:nvPr>
        </p:nvPicPr>
        <p:blipFill>
          <a:blip r:embed="rId3"/>
          <a:stretch>
            <a:fillRect/>
          </a:stretch>
        </p:blipFill>
        <p:spPr>
          <a:xfrm>
            <a:off x="6733562" y="520700"/>
            <a:ext cx="5753101" cy="3860800"/>
          </a:xfrm>
          <a:prstGeom prst="rect">
            <a:avLst/>
          </a:prstGeom>
        </p:spPr>
      </p:pic>
      <p:pic>
        <p:nvPicPr>
          <p:cNvPr id="150" name="Picture Placeholder 149"/>
          <p:cNvPicPr>
            <a:picLocks noGrp="1"/>
          </p:cNvPicPr>
          <p:nvPr>
            <p:ph type="pic" idx="15"/>
          </p:nvPr>
        </p:nvPicPr>
        <p:blipFill>
          <a:blip r:embed="rId4"/>
          <a:stretch>
            <a:fillRect/>
          </a:stretch>
        </p:blipFill>
        <p:spPr>
          <a:xfrm>
            <a:off x="430119" y="520699"/>
            <a:ext cx="5842001" cy="8724901"/>
          </a:xfrm>
          <a:prstGeom prst="rect">
            <a:avLst/>
          </a:prstGeom>
        </p:spPr>
      </p:pic>
      <p:sp>
        <p:nvSpPr>
          <p:cNvPr id="151" name="Shape 151"/>
          <p:cNvSpPr/>
          <p:nvPr/>
        </p:nvSpPr>
        <p:spPr>
          <a:xfrm>
            <a:off x="7777739" y="4131733"/>
            <a:ext cx="3656261" cy="508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Jacques Derrida 1930-2004</a:t>
            </a:r>
          </a:p>
        </p:txBody>
      </p:sp>
      <p:sp>
        <p:nvSpPr>
          <p:cNvPr id="152" name="Shape 152"/>
          <p:cNvSpPr/>
          <p:nvPr/>
        </p:nvSpPr>
        <p:spPr>
          <a:xfrm>
            <a:off x="7635905" y="9152466"/>
            <a:ext cx="3939928" cy="508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Martin Heidegger 1889-1976</a:t>
            </a:r>
          </a:p>
        </p:txBody>
      </p:sp>
      <p:sp>
        <p:nvSpPr>
          <p:cNvPr id="153" name="Shape 153"/>
          <p:cNvSpPr/>
          <p:nvPr/>
        </p:nvSpPr>
        <p:spPr>
          <a:xfrm>
            <a:off x="1119143" y="9152466"/>
            <a:ext cx="4463952" cy="508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Jean-Francois Lyotard 1924-1998</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prstGeom prst="rect">
            <a:avLst/>
          </a:prstGeom>
        </p:spPr>
        <p:txBody>
          <a:bodyPr>
            <a:normAutofit/>
          </a:bodyPr>
          <a:lstStyle/>
          <a:p>
            <a:r>
              <a:rPr sz="7200" b="1" dirty="0"/>
              <a:t>Postmodernism on Street Level</a:t>
            </a:r>
          </a:p>
        </p:txBody>
      </p:sp>
      <p:sp>
        <p:nvSpPr>
          <p:cNvPr id="156" name="Shape 156"/>
          <p:cNvSpPr>
            <a:spLocks noGrp="1"/>
          </p:cNvSpPr>
          <p:nvPr>
            <p:ph type="body" idx="1"/>
          </p:nvPr>
        </p:nvSpPr>
        <p:spPr>
          <a:prstGeom prst="rect">
            <a:avLst/>
          </a:prstGeom>
        </p:spPr>
        <p:txBody>
          <a:bodyPr>
            <a:noAutofit/>
          </a:bodyPr>
          <a:lstStyle/>
          <a:p>
            <a:pPr marL="446404" indent="-446404" defTabSz="554990">
              <a:spcBef>
                <a:spcPts val="2200"/>
              </a:spcBef>
              <a:defRPr sz="3420"/>
            </a:pPr>
            <a:r>
              <a:rPr sz="4200" b="1" dirty="0"/>
              <a:t>Be true to you. </a:t>
            </a:r>
          </a:p>
          <a:p>
            <a:pPr marL="446404" indent="-446404" defTabSz="554990">
              <a:spcBef>
                <a:spcPts val="2200"/>
              </a:spcBef>
              <a:defRPr sz="3420"/>
            </a:pPr>
            <a:r>
              <a:rPr sz="4200" b="1" dirty="0"/>
              <a:t>Don’t let anyone tell you who you are. </a:t>
            </a:r>
          </a:p>
          <a:p>
            <a:pPr marL="446404" indent="-446404" defTabSz="554990">
              <a:spcBef>
                <a:spcPts val="2200"/>
              </a:spcBef>
              <a:defRPr sz="3420"/>
            </a:pPr>
            <a:r>
              <a:rPr sz="4200" b="1" dirty="0"/>
              <a:t>There is no such thing as gender. </a:t>
            </a:r>
          </a:p>
          <a:p>
            <a:pPr marL="446404" indent="-446404" defTabSz="554990">
              <a:spcBef>
                <a:spcPts val="2200"/>
              </a:spcBef>
              <a:defRPr sz="3420"/>
            </a:pPr>
            <a:r>
              <a:rPr sz="4200" b="1" dirty="0"/>
              <a:t>I have the right to define myself, my world, my life, my goals. </a:t>
            </a:r>
          </a:p>
          <a:p>
            <a:pPr marL="446404" indent="-446404" defTabSz="554990">
              <a:spcBef>
                <a:spcPts val="2200"/>
              </a:spcBef>
              <a:defRPr sz="3420"/>
            </a:pPr>
            <a:r>
              <a:rPr sz="4200" b="1" dirty="0"/>
              <a:t>Anyone twice my age has nothing sane to say about life - adults are dumb. </a:t>
            </a:r>
          </a:p>
          <a:p>
            <a:pPr marL="446404" indent="-446404" defTabSz="554990">
              <a:spcBef>
                <a:spcPts val="2200"/>
              </a:spcBef>
              <a:defRPr sz="3420"/>
            </a:pPr>
            <a:r>
              <a:rPr sz="4200" b="1" dirty="0"/>
              <a:t>I think all religions are different paths to God. </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prstGeom prst="rect">
            <a:avLst/>
          </a:prstGeom>
        </p:spPr>
        <p:txBody>
          <a:bodyPr>
            <a:normAutofit/>
          </a:bodyPr>
          <a:lstStyle/>
          <a:p>
            <a:r>
              <a:rPr sz="7200" b="1" dirty="0"/>
              <a:t>Postmodernism on Street Level</a:t>
            </a:r>
          </a:p>
        </p:txBody>
      </p:sp>
      <p:sp>
        <p:nvSpPr>
          <p:cNvPr id="159" name="Shape 159"/>
          <p:cNvSpPr>
            <a:spLocks noGrp="1"/>
          </p:cNvSpPr>
          <p:nvPr>
            <p:ph type="body" idx="1"/>
          </p:nvPr>
        </p:nvSpPr>
        <p:spPr>
          <a:prstGeom prst="rect">
            <a:avLst/>
          </a:prstGeom>
        </p:spPr>
        <p:txBody>
          <a:bodyPr>
            <a:normAutofit/>
          </a:bodyPr>
          <a:lstStyle/>
          <a:p>
            <a:pPr marL="413512" indent="-413512" defTabSz="514095">
              <a:spcBef>
                <a:spcPts val="2100"/>
              </a:spcBef>
              <a:defRPr sz="3168"/>
            </a:pPr>
            <a:r>
              <a:rPr b="1" dirty="0"/>
              <a:t>It doesn’t matter what you believe just that you believe. </a:t>
            </a:r>
          </a:p>
          <a:p>
            <a:pPr marL="413512" indent="-413512" defTabSz="514095">
              <a:spcBef>
                <a:spcPts val="2100"/>
              </a:spcBef>
              <a:defRPr sz="3168"/>
            </a:pPr>
            <a:r>
              <a:rPr b="1" dirty="0"/>
              <a:t>Follow your heart. </a:t>
            </a:r>
          </a:p>
          <a:p>
            <a:pPr marL="413512" indent="-413512" defTabSz="514095">
              <a:spcBef>
                <a:spcPts val="2100"/>
              </a:spcBef>
              <a:defRPr sz="3168"/>
            </a:pPr>
            <a:r>
              <a:rPr b="1" dirty="0"/>
              <a:t>Truth is felt out not thought out. </a:t>
            </a:r>
          </a:p>
          <a:p>
            <a:pPr marL="413512" indent="-413512" defTabSz="514095">
              <a:spcBef>
                <a:spcPts val="2100"/>
              </a:spcBef>
              <a:defRPr sz="3168"/>
            </a:pPr>
            <a:r>
              <a:rPr b="1" dirty="0"/>
              <a:t>I just can’t believe or accept that! Why? Because I don’t like it. </a:t>
            </a:r>
          </a:p>
          <a:p>
            <a:pPr marL="413512" indent="-413512" defTabSz="514095">
              <a:spcBef>
                <a:spcPts val="2100"/>
              </a:spcBef>
              <a:defRPr sz="3168"/>
            </a:pPr>
            <a:r>
              <a:rPr b="1" dirty="0"/>
              <a:t>I’m a Holy Spirit filled Christian. God just tells me what is right. But the Bible says the opposite. Well God tells me otherwise. </a:t>
            </a:r>
          </a:p>
          <a:p>
            <a:pPr marL="413512" indent="-413512" defTabSz="514095">
              <a:spcBef>
                <a:spcPts val="2100"/>
              </a:spcBef>
              <a:defRPr sz="3168"/>
            </a:pPr>
            <a:r>
              <a:rPr b="1" dirty="0"/>
              <a:t>If it doesn’t feel good don’t do it. </a:t>
            </a:r>
          </a:p>
          <a:p>
            <a:pPr marL="413512" indent="-413512" defTabSz="514095">
              <a:spcBef>
                <a:spcPts val="2100"/>
              </a:spcBef>
              <a:defRPr sz="3168"/>
            </a:pPr>
            <a:r>
              <a:rPr b="1" dirty="0"/>
              <a:t>Oh </a:t>
            </a:r>
            <a:r>
              <a:rPr b="1" dirty="0" err="1"/>
              <a:t>ya</a:t>
            </a:r>
            <a:r>
              <a:rPr b="1" dirty="0"/>
              <a:t> all interpretations of God’s word are equally valid…</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body" idx="14"/>
          </p:nvPr>
        </p:nvSpPr>
        <p:spPr>
          <a:xfrm>
            <a:off x="1270000" y="2866034"/>
            <a:ext cx="10464800" cy="3488134"/>
          </a:xfrm>
          <a:prstGeom prst="rect">
            <a:avLst/>
          </a:prstGeom>
        </p:spPr>
        <p:txBody>
          <a:bodyPr/>
          <a:lstStyle/>
          <a:p>
            <a:r>
              <a:rPr dirty="0"/>
              <a:t> </a:t>
            </a:r>
            <a:r>
              <a:rPr sz="4400" b="1" dirty="0"/>
              <a:t>We’ve been raised in a culture which constantly has told us truth (which isn’t real) is more felt out than thought out so now a million crazy things just seem right to us.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asted-image.png"/>
          <p:cNvPicPr>
            <a:picLocks noChangeAspect="1"/>
          </p:cNvPicPr>
          <p:nvPr/>
        </p:nvPicPr>
        <p:blipFill>
          <a:blip r:embed="rId2"/>
          <a:stretch>
            <a:fillRect/>
          </a:stretch>
        </p:blipFill>
        <p:spPr>
          <a:xfrm>
            <a:off x="2667000" y="25400"/>
            <a:ext cx="7670800" cy="9702800"/>
          </a:xfrm>
          <a:prstGeom prst="rect">
            <a:avLst/>
          </a:prstGeom>
          <a:ln w="12700">
            <a:miter lim="400000"/>
          </a:ln>
        </p:spPr>
      </p:pic>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736</Words>
  <Application>Microsoft Office PowerPoint</Application>
  <PresentationFormat>Custom</PresentationFormat>
  <Paragraphs>36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Bodoni SvtyTwo ITC TT-Book</vt:lpstr>
      <vt:lpstr>Helvetica</vt:lpstr>
      <vt:lpstr>Helvetica Neue</vt:lpstr>
      <vt:lpstr>Palatino</vt:lpstr>
      <vt:lpstr>Zapf Dingbats</vt:lpstr>
      <vt:lpstr>New_Template4</vt:lpstr>
      <vt:lpstr>God’s Big Story  Part Two</vt:lpstr>
      <vt:lpstr>Colossians 1:24-2:8</vt:lpstr>
      <vt:lpstr>Colossians 1:24-2:8</vt:lpstr>
      <vt:lpstr>Vulnerable </vt:lpstr>
      <vt:lpstr>PowerPoint Presentation</vt:lpstr>
      <vt:lpstr>Postmodernism on Street Level</vt:lpstr>
      <vt:lpstr>Postmodernism on Street Level</vt:lpstr>
      <vt:lpstr>PowerPoint Presentation</vt:lpstr>
      <vt:lpstr>PowerPoint Presentation</vt:lpstr>
      <vt:lpstr>Colossians 1:28-29</vt:lpstr>
      <vt:lpstr>Colossians 2:1-7</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Big Story  Part Two</dc:title>
  <dc:creator>Amanda</dc:creator>
  <cp:lastModifiedBy>Mary Holdahl</cp:lastModifiedBy>
  <cp:revision>1</cp:revision>
  <dcterms:modified xsi:type="dcterms:W3CDTF">2023-04-19T19:44:01Z</dcterms:modified>
</cp:coreProperties>
</file>